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1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6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9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2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7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8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6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5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3EAC3-7ABA-4BFD-88D7-F606438F25AB}" type="datetimeFigureOut">
              <a:rPr lang="en-US" smtClean="0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C10B9-54DA-452A-8A78-686986958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nature.com/articles/s41586-023-05896-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rojecteuclid.org/journals/annals-of-mathematical-statistics/volume-33/issue-1/The-Future-of-Data-Analysis/10.1214/aoms/1177704711.full" TargetMode="Externa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projecteuclid.org/journals/annals-of-mathematical-statistics/volume-33/issue-1/The-Future-of-Data-Analysis/10.1214/aoms/1177704711.full" TargetMode="Externa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lta Destination Management Company | Business Even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-10487"/>
            <a:ext cx="10300720" cy="6868487"/>
          </a:xfrm>
          <a:prstGeom prst="rect">
            <a:avLst/>
          </a:prstGeom>
        </p:spPr>
      </p:pic>
      <p:pic>
        <p:nvPicPr>
          <p:cNvPr id="6" name="Picture 5" descr="Malta’s Capital Valletta to be European Capital of Culture in 2018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93" y="0"/>
            <a:ext cx="9144000" cy="6858000"/>
          </a:xfrm>
          <a:prstGeom prst="rect">
            <a:avLst/>
          </a:prstGeom>
        </p:spPr>
      </p:pic>
      <p:pic>
        <p:nvPicPr>
          <p:cNvPr id="12" name="Picture 11" descr="The University of Malta Act | Living the Vi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0"/>
            <a:ext cx="102895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Panagiotis Alexiou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87380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2" y="1738264"/>
            <a:ext cx="5940893" cy="1137351"/>
            <a:chOff x="138180" y="1781676"/>
            <a:chExt cx="5440687" cy="1137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Introduction to Genomic Data Science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5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3" y="820248"/>
            <a:ext cx="8096250" cy="23717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How does –omics Data look like?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420100" y="1612436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 / Transcriptomic</a:t>
            </a:r>
          </a:p>
          <a:p>
            <a:r>
              <a:rPr lang="en-US" dirty="0" smtClean="0"/>
              <a:t>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How does –omics Data look like?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48893" y="1024308"/>
            <a:ext cx="9894213" cy="5130000"/>
            <a:chOff x="76701" y="1205283"/>
            <a:chExt cx="9894213" cy="5130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1" y="1205283"/>
              <a:ext cx="9642857" cy="5130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820150" y="5050961"/>
              <a:ext cx="115076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Sequence</a:t>
              </a:r>
            </a:p>
            <a:p>
              <a:r>
                <a:rPr lang="en-US" dirty="0" smtClean="0"/>
                <a:t>Alignment</a:t>
              </a:r>
            </a:p>
            <a:p>
              <a:r>
                <a:rPr lang="en-US" dirty="0" smtClean="0"/>
                <a:t>Map</a:t>
              </a:r>
            </a:p>
            <a:p>
              <a:r>
                <a:rPr lang="en-US" dirty="0" smtClean="0"/>
                <a:t>(.</a:t>
              </a:r>
              <a:r>
                <a:rPr lang="en-US" dirty="0" err="1" smtClean="0"/>
                <a:t>sam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1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955130"/>
            <a:ext cx="5714286" cy="323428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How does –omics Data look like?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454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5325357" cy="3971925"/>
            <a:chOff x="0" y="0"/>
            <a:chExt cx="5325357" cy="39719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16168"/>
              <a:ext cx="5325357" cy="305575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7" y="0"/>
              <a:ext cx="5181600" cy="790575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6488668"/>
            <a:ext cx="535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https://www.nature.com/articles/s41586-023-05896-x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162" y="4152083"/>
            <a:ext cx="9209438" cy="2407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357" y="444680"/>
            <a:ext cx="6678733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114300"/>
            <a:ext cx="7981950" cy="641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4067175" cy="1083217"/>
          </a:xfrm>
          <a:prstGeom prst="rect">
            <a:avLst/>
          </a:prstGeom>
        </p:spPr>
      </p:pic>
      <p:pic>
        <p:nvPicPr>
          <p:cNvPr id="4098" name="Picture 2" descr="The future of data analysis. SS. 1-67. In: Annals of Mathematical Statistics.  Vol. 33, No. 1. by Tukey, John W.: (1962) | Antiquariat Gerhard Gru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83217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6200" y="6343650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Baskerville Old Face" panose="02020602080505020303" pitchFamily="18" charset="0"/>
              </a:rPr>
              <a:t>1962</a:t>
            </a:r>
            <a:endParaRPr lang="en-US" sz="3200" i="1" dirty="0"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72075" y="2773904"/>
            <a:ext cx="6648450" cy="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29100" y="3021554"/>
            <a:ext cx="7591425" cy="1692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52912" y="324062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9100" y="352637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9100" y="3770331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41006" y="4025937"/>
            <a:ext cx="1102519" cy="2594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8618" y="6127209"/>
            <a:ext cx="7736682" cy="45885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41006" y="6408756"/>
            <a:ext cx="1169194" cy="41798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1363325" y="5887344"/>
            <a:ext cx="561975" cy="1289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0762" y="649829"/>
            <a:ext cx="4729163" cy="73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72075" y="6662686"/>
            <a:ext cx="8439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hlinkClick r:id="rId5"/>
              </a:rPr>
              <a:t>https://projecteuclid.org/journals/annals-of-mathematical-statistics/volume-33/issue-1/The-Future-of-Data-Analysis/10.1214/aoms/1177704711.full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7636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114300"/>
            <a:ext cx="7981950" cy="641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4067175" cy="1083217"/>
          </a:xfrm>
          <a:prstGeom prst="rect">
            <a:avLst/>
          </a:prstGeom>
        </p:spPr>
      </p:pic>
      <p:pic>
        <p:nvPicPr>
          <p:cNvPr id="4098" name="Picture 2" descr="The future of data analysis. SS. 1-67. In: Annals of Mathematical Statistics.  Vol. 33, No. 1. by Tukey, John W.: (1962) | Antiquariat Gerhard Gru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83217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6200" y="6343650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Baskerville Old Face" panose="02020602080505020303" pitchFamily="18" charset="0"/>
              </a:rPr>
              <a:t>1962</a:t>
            </a:r>
            <a:endParaRPr lang="en-US" sz="3200" i="1" dirty="0"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72075" y="2773904"/>
            <a:ext cx="6648450" cy="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29100" y="3021554"/>
            <a:ext cx="7591425" cy="1692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52912" y="324062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9100" y="352637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9100" y="3770331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41006" y="4025937"/>
            <a:ext cx="1102519" cy="2594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8618" y="6127209"/>
            <a:ext cx="7736682" cy="45885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41006" y="6408756"/>
            <a:ext cx="1169194" cy="41798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1363325" y="5887344"/>
            <a:ext cx="561975" cy="1289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0762" y="649829"/>
            <a:ext cx="4729163" cy="73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72075" y="6662686"/>
            <a:ext cx="8439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hlinkClick r:id="rId5"/>
              </a:rPr>
              <a:t>https://projecteuclid.org/journals/annals-of-mathematical-statistics/volume-33/issue-1/The-Future-of-Data-Analysis/10.1214/aoms/1177704711.full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-76200" y="0"/>
            <a:ext cx="12353925" cy="69284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037" y="2757487"/>
            <a:ext cx="7781925" cy="134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919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383" y="1325563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Exploring the Intersection of two Revolutionary Fields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87383" y="1325563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229600" y="4905375"/>
            <a:ext cx="1552575" cy="771525"/>
          </a:xfrm>
          <a:prstGeom prst="round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10500" y="4752975"/>
            <a:ext cx="2514600" cy="707886"/>
          </a:xfrm>
          <a:prstGeom prst="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7383" y="4722197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emerged in the 1980s as the confluence of genetics, statistics,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large-scale datasets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This pre-eminent role of genomics also inspired the emergence of many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“-omics”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terms inside and outside academia.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383" y="1325563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7383" y="4722197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emerged in the 1980s as the confluence of genetics, statistics,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large-scale datasets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This pre-eminent role of genomics also inspired the emergence of many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“-omics”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terms inside and outside academia.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Exploring the Intersection of two Revolutionary Fields</a:t>
            </a:r>
            <a:endParaRPr lang="en-US" sz="3200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229600" y="4905375"/>
            <a:ext cx="1552575" cy="771525"/>
          </a:xfrm>
          <a:prstGeom prst="round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10500" y="4752975"/>
            <a:ext cx="2514600" cy="707886"/>
          </a:xfrm>
          <a:prstGeom prst="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708" y="1169988"/>
            <a:ext cx="5713367" cy="52117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7383" y="2887663"/>
            <a:ext cx="5573485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Genomics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/>
          <p:cNvSpPr/>
          <p:nvPr/>
        </p:nvSpPr>
        <p:spPr>
          <a:xfrm>
            <a:off x="1143000" y="3067050"/>
            <a:ext cx="3619500" cy="3257550"/>
          </a:xfrm>
          <a:prstGeom prst="downArrow">
            <a:avLst>
              <a:gd name="adj1" fmla="val 50000"/>
              <a:gd name="adj2" fmla="val 5994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Exploring the Intersection of </a:t>
            </a:r>
            <a:r>
              <a:rPr lang="en-US" sz="3200" b="1" dirty="0" smtClean="0"/>
              <a:t>many (?)</a:t>
            </a:r>
            <a:r>
              <a:rPr lang="en-US" sz="3200" dirty="0" smtClean="0"/>
              <a:t> Revolutionary Fields</a:t>
            </a:r>
            <a:endParaRPr lang="en-US" sz="3200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229600" y="4905375"/>
            <a:ext cx="1552575" cy="771525"/>
          </a:xfrm>
          <a:prstGeom prst="round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10500" y="4752975"/>
            <a:ext cx="2514600" cy="707886"/>
          </a:xfrm>
          <a:prstGeom prst="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-omics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383" y="1116013"/>
            <a:ext cx="5573485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-omics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u="sng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omic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2650" y="3067050"/>
            <a:ext cx="16531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Genomics</a:t>
            </a:r>
          </a:p>
          <a:p>
            <a:r>
              <a:rPr lang="en-US" dirty="0" err="1" smtClean="0"/>
              <a:t>Transcriptomics</a:t>
            </a:r>
            <a:endParaRPr lang="en-US" dirty="0" smtClean="0"/>
          </a:p>
          <a:p>
            <a:r>
              <a:rPr lang="en-US" dirty="0" smtClean="0"/>
              <a:t>Proteomics</a:t>
            </a:r>
          </a:p>
          <a:p>
            <a:r>
              <a:rPr lang="en-US" dirty="0" smtClean="0"/>
              <a:t>Metabolomics</a:t>
            </a:r>
          </a:p>
          <a:p>
            <a:r>
              <a:rPr lang="en-US" dirty="0" smtClean="0"/>
              <a:t>Epi-(omics)</a:t>
            </a:r>
          </a:p>
          <a:p>
            <a:r>
              <a:rPr lang="en-US" dirty="0" err="1" smtClean="0"/>
              <a:t>Phenomics</a:t>
            </a:r>
            <a:endParaRPr lang="en-US" dirty="0" smtClean="0"/>
          </a:p>
          <a:p>
            <a:r>
              <a:rPr lang="en-US" dirty="0" smtClean="0"/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9823" y="5291137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Baskerville Old Face" panose="02020602080505020303" pitchFamily="18" charset="0"/>
              </a:rPr>
              <a:t>-omics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883" y="6332696"/>
            <a:ext cx="888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Methods common in the analysis of various –omics data </a:t>
            </a:r>
            <a:r>
              <a:rPr lang="en-US" b="1" dirty="0" smtClean="0"/>
              <a:t>and their combination (</a:t>
            </a:r>
            <a:r>
              <a:rPr lang="en-US" b="1" dirty="0" smtClean="0">
                <a:solidFill>
                  <a:srgbClr val="FF0000"/>
                </a:solidFill>
              </a:rPr>
              <a:t>multi-omics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77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905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V framework of Data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131413"/>
                </a:solidFill>
                <a:latin typeface="Baskerville Old Face" panose="02020602080505020303" pitchFamily="18" charset="0"/>
              </a:rPr>
              <a:t>olume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131413"/>
                </a:solidFill>
                <a:latin typeface="Baskerville Old Face" panose="02020602080505020303" pitchFamily="18" charset="0"/>
              </a:rPr>
              <a:t>elocity 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131413"/>
                </a:solidFill>
                <a:latin typeface="Baskerville Old Face" panose="02020602080505020303" pitchFamily="18" charset="0"/>
              </a:rPr>
              <a:t>ariety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54533"/>
            <a:ext cx="9839325" cy="3937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4" y="4702785"/>
            <a:ext cx="5876925" cy="2221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509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876"/>
          <a:stretch/>
        </p:blipFill>
        <p:spPr>
          <a:xfrm>
            <a:off x="1047750" y="782526"/>
            <a:ext cx="9999753" cy="59802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357187"/>
            <a:ext cx="83248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0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Baskerville Old Face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Exploring the Intersection of two Revolutionary Fields</vt:lpstr>
      <vt:lpstr>Exploring the Intersection of two Revolutionary Fields</vt:lpstr>
      <vt:lpstr>Exploring the Intersection of many (?) Revolutionary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1</cp:revision>
  <dcterms:created xsi:type="dcterms:W3CDTF">2023-09-11T10:04:27Z</dcterms:created>
  <dcterms:modified xsi:type="dcterms:W3CDTF">2023-09-11T10:04:45Z</dcterms:modified>
</cp:coreProperties>
</file>